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</p:sldMasterIdLst>
  <p:notesMasterIdLst>
    <p:notesMasterId r:id="rId46"/>
  </p:notesMasterIdLst>
  <p:sldIdLst>
    <p:sldId id="256" r:id="rId3"/>
    <p:sldId id="295" r:id="rId4"/>
    <p:sldId id="258" r:id="rId5"/>
    <p:sldId id="291" r:id="rId6"/>
    <p:sldId id="260" r:id="rId7"/>
    <p:sldId id="261" r:id="rId8"/>
    <p:sldId id="265" r:id="rId9"/>
    <p:sldId id="267" r:id="rId10"/>
    <p:sldId id="266" r:id="rId11"/>
    <p:sldId id="269" r:id="rId12"/>
    <p:sldId id="270" r:id="rId13"/>
    <p:sldId id="289" r:id="rId14"/>
    <p:sldId id="272" r:id="rId15"/>
    <p:sldId id="273" r:id="rId16"/>
    <p:sldId id="276" r:id="rId17"/>
    <p:sldId id="277" r:id="rId18"/>
    <p:sldId id="278" r:id="rId19"/>
    <p:sldId id="279" r:id="rId20"/>
    <p:sldId id="281" r:id="rId21"/>
    <p:sldId id="283" r:id="rId22"/>
    <p:sldId id="285" r:id="rId23"/>
    <p:sldId id="286" r:id="rId24"/>
    <p:sldId id="290" r:id="rId25"/>
    <p:sldId id="292" r:id="rId26"/>
    <p:sldId id="293" r:id="rId27"/>
    <p:sldId id="296" r:id="rId28"/>
    <p:sldId id="298" r:id="rId29"/>
    <p:sldId id="305" r:id="rId30"/>
    <p:sldId id="263" r:id="rId31"/>
    <p:sldId id="264" r:id="rId32"/>
    <p:sldId id="306" r:id="rId33"/>
    <p:sldId id="307" r:id="rId34"/>
    <p:sldId id="310" r:id="rId35"/>
    <p:sldId id="311" r:id="rId36"/>
    <p:sldId id="312" r:id="rId37"/>
    <p:sldId id="313" r:id="rId38"/>
    <p:sldId id="308" r:id="rId39"/>
    <p:sldId id="309" r:id="rId40"/>
    <p:sldId id="315" r:id="rId41"/>
    <p:sldId id="314" r:id="rId42"/>
    <p:sldId id="316" r:id="rId43"/>
    <p:sldId id="317" r:id="rId44"/>
    <p:sldId id="318" r:id="rId4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665776-5DB6-FA4A-B51F-A0E0302D381F}">
          <p14:sldIdLst>
            <p14:sldId id="256"/>
            <p14:sldId id="295"/>
            <p14:sldId id="258"/>
            <p14:sldId id="291"/>
            <p14:sldId id="260"/>
            <p14:sldId id="261"/>
            <p14:sldId id="265"/>
            <p14:sldId id="267"/>
            <p14:sldId id="266"/>
            <p14:sldId id="269"/>
            <p14:sldId id="270"/>
            <p14:sldId id="289"/>
            <p14:sldId id="272"/>
            <p14:sldId id="273"/>
            <p14:sldId id="276"/>
            <p14:sldId id="277"/>
            <p14:sldId id="278"/>
            <p14:sldId id="279"/>
            <p14:sldId id="281"/>
            <p14:sldId id="283"/>
            <p14:sldId id="285"/>
            <p14:sldId id="286"/>
            <p14:sldId id="290"/>
            <p14:sldId id="292"/>
            <p14:sldId id="293"/>
            <p14:sldId id="296"/>
            <p14:sldId id="298"/>
            <p14:sldId id="305"/>
            <p14:sldId id="263"/>
            <p14:sldId id="264"/>
            <p14:sldId id="306"/>
            <p14:sldId id="307"/>
            <p14:sldId id="310"/>
            <p14:sldId id="311"/>
            <p14:sldId id="312"/>
            <p14:sldId id="313"/>
            <p14:sldId id="308"/>
            <p14:sldId id="309"/>
            <p14:sldId id="315"/>
            <p14:sldId id="314"/>
            <p14:sldId id="316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88A7752-73DE-404C-BA6F-63DEF987950B}" type="datetimeFigureOut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EC00428-765A-4708-ADE2-3AAB557AF1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duplicate content penalty</a:t>
            </a:r>
          </a:p>
          <a:p>
            <a:r>
              <a:rPr lang="en-US" baseline="0" dirty="0" smtClean="0"/>
              <a:t>Google chooses one version – highest authority</a:t>
            </a:r>
          </a:p>
          <a:p>
            <a:r>
              <a:rPr lang="en-US" baseline="0" dirty="0" smtClean="0"/>
              <a:t>Importance of uniqueness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 the robots</a:t>
            </a:r>
          </a:p>
          <a:p>
            <a:r>
              <a:rPr lang="en-US" dirty="0" smtClean="0"/>
              <a:t>Txt file</a:t>
            </a:r>
            <a:r>
              <a:rPr lang="en-US" baseline="0" dirty="0" smtClean="0"/>
              <a:t> </a:t>
            </a:r>
            <a:r>
              <a:rPr lang="en-US" dirty="0" smtClean="0"/>
              <a:t>Crawl</a:t>
            </a:r>
            <a:r>
              <a:rPr lang="en-US" baseline="0" dirty="0" smtClean="0"/>
              <a:t> suggestions, not indexation</a:t>
            </a:r>
          </a:p>
          <a:p>
            <a:r>
              <a:rPr lang="en-US" baseline="0" dirty="0" smtClean="0"/>
              <a:t>Meta robots for </a:t>
            </a:r>
            <a:r>
              <a:rPr lang="en-US" baseline="0" dirty="0" err="1" smtClean="0"/>
              <a:t>inxexation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74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Where do you place a</a:t>
            </a:r>
            <a:r>
              <a:rPr lang="en-US" baseline="0" dirty="0" smtClean="0"/>
              <a:t> Disney Cruise?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5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Publisher</a:t>
            </a:r>
            <a:r>
              <a:rPr lang="en-US" baseline="0" dirty="0" smtClean="0"/>
              <a:t> snippets work in testing currently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seOverflow</a:t>
            </a:r>
            <a:r>
              <a:rPr lang="en-US" baseline="0" dirty="0" smtClean="0"/>
              <a:t> = Google+ brand page</a:t>
            </a:r>
          </a:p>
          <a:p>
            <a:r>
              <a:rPr lang="en-US" baseline="0" dirty="0" smtClean="0"/>
              <a:t>More By = Google SERP results published by seOverflow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5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97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 your website appear</a:t>
            </a:r>
            <a:r>
              <a:rPr lang="en-US" baseline="0" dirty="0" smtClean="0"/>
              <a:t> first?</a:t>
            </a:r>
          </a:p>
          <a:p>
            <a:r>
              <a:rPr lang="en-US" dirty="0" smtClean="0"/>
              <a:t>What else does it display?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does that compare to your competition?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other brand-related terms look?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 is 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1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least 3 pages (home, category, post, product)</a:t>
            </a:r>
          </a:p>
          <a:p>
            <a:r>
              <a:rPr lang="en-US" dirty="0" smtClean="0"/>
              <a:t>H-tags</a:t>
            </a:r>
          </a:p>
          <a:p>
            <a:r>
              <a:rPr lang="en-US" dirty="0" smtClean="0"/>
              <a:t>Internal linking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7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through tabs at the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6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URLs are indexed?</a:t>
            </a:r>
          </a:p>
          <a:p>
            <a:r>
              <a:rPr lang="en-US" dirty="0" smtClean="0"/>
              <a:t>Does</a:t>
            </a:r>
            <a:r>
              <a:rPr lang="en-US" baseline="0" dirty="0" smtClean="0"/>
              <a:t> the home page show up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lt"/>
                <a:cs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A8B8E7D2-F905-46E3-BDD3-0258335A3216}" type="datetime1">
              <a:rPr lang="en-US" smtClean="0"/>
              <a:pPr/>
              <a:t>6/19/13</a:t>
            </a:fld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D4B5ADC2-7248-4799-8E52-477E151C3EE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FB568A0-62B0-4129-95C4-7270BF844D61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F31A-E594-408B-8114-4F8438303DA3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78398-2A5A-4309-94C2-82E465C1DCF8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58F6-778A-46C2-BFC0-8FD9B04A99E8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C1B20-DEF4-46E3-B77F-0FB6B8193D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6" name="Shap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38BEC-55E3-4F9D-B5C5-76D23951C04A}" type="datetime1">
              <a:rPr lang="en-US" smtClean="0"/>
              <a:pPr/>
              <a:t>6/19/13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33938BEC-55E3-4F9D-B5C5-76D23951C04A}" type="datetime1">
              <a:rPr lang="en-US" smtClean="0"/>
              <a:pPr/>
              <a:t>6/19/13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 algn="l"/>
            <a:fld id="{D4B5ADC2-7248-4799-8E52-477E151C3EE9}" type="slidenum">
              <a:rPr lang="en-US" sz="1400" b="1" smtClean="0">
                <a:solidFill>
                  <a:srgbClr val="FFFFFF"/>
                </a:solidFill>
              </a:rPr>
              <a:pPr algn="l"/>
              <a:t>‹#›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Shap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2.wdp"/><Relationship Id="rId5" Type="http://schemas.openxmlformats.org/officeDocument/2006/relationships/image" Target="../media/image23.png"/><Relationship Id="rId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Technical SEO Audit 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Rick Ramos | seOveflow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Website Crawl</a:t>
            </a:r>
          </a:p>
        </p:txBody>
      </p:sp>
      <p:pic>
        <p:nvPicPr>
          <p:cNvPr id="4" name="Content Placeholder 3" descr="crawl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" r="2989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  <p:extLst>
      <p:ext uri="{BB962C8B-B14F-4D97-AF65-F5344CB8AC3E}">
        <p14:creationId xmlns:p14="http://schemas.microsoft.com/office/powerpoint/2010/main" val="60118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Crawl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screaming-frog-logo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r="2980"/>
          <a:stretch>
            <a:fillRect/>
          </a:stretch>
        </p:blipFill>
        <p:spPr>
          <a:xfrm>
            <a:off x="457200" y="1219200"/>
            <a:ext cx="6172200" cy="3703320"/>
          </a:xfrm>
        </p:spPr>
      </p:pic>
      <p:pic>
        <p:nvPicPr>
          <p:cNvPr id="5" name="Picture 4" descr="MOZ-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81350"/>
            <a:ext cx="40894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3400" y="36576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Crawl Errors and Warnings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Information Architecture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Navigation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2890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www.screamingfrog.co.uk</a:t>
            </a:r>
            <a:r>
              <a:rPr lang="en-US" sz="1200" dirty="0"/>
              <a:t>/</a:t>
            </a:r>
            <a:r>
              <a:rPr lang="en-US" sz="1200" dirty="0" err="1"/>
              <a:t>seo</a:t>
            </a:r>
            <a:r>
              <a:rPr lang="en-US" sz="1200" dirty="0"/>
              <a:t>-spider/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5638800"/>
            <a:ext cx="104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moz.com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026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 Crawl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657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Response Codes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200</a:t>
            </a:r>
            <a:r>
              <a:rPr lang="en-US" dirty="0" smtClean="0"/>
              <a:t> Found (Success)</a:t>
            </a:r>
          </a:p>
          <a:p>
            <a:pPr lvl="1"/>
            <a:r>
              <a:rPr lang="en-US" dirty="0" smtClean="0">
                <a:solidFill>
                  <a:srgbClr val="FFA963"/>
                </a:solidFill>
              </a:rPr>
              <a:t>301</a:t>
            </a:r>
            <a:r>
              <a:rPr lang="en-US" dirty="0" smtClean="0"/>
              <a:t> </a:t>
            </a:r>
            <a:r>
              <a:rPr lang="en-US" dirty="0" smtClean="0"/>
              <a:t>Moved Permanently (Redirection</a:t>
            </a:r>
            <a:r>
              <a:rPr lang="en-US" dirty="0" smtClean="0"/>
              <a:t>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302</a:t>
            </a:r>
            <a:r>
              <a:rPr lang="en-US" dirty="0"/>
              <a:t> Found (Redirection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404</a:t>
            </a:r>
            <a:r>
              <a:rPr lang="en-US" dirty="0" smtClean="0"/>
              <a:t> Not Found (Client Error)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5xx</a:t>
            </a:r>
            <a:r>
              <a:rPr lang="en-US" dirty="0" smtClean="0"/>
              <a:t> Server Errors</a:t>
            </a:r>
          </a:p>
          <a:p>
            <a:r>
              <a:rPr lang="en-US" dirty="0" smtClean="0"/>
              <a:t>Duplicate and Missing HTML Title Tags</a:t>
            </a:r>
          </a:p>
          <a:p>
            <a:r>
              <a:rPr lang="en-US" dirty="0" smtClean="0"/>
              <a:t>Titles Longer Than 70 Characters</a:t>
            </a:r>
          </a:p>
          <a:p>
            <a:r>
              <a:rPr lang="en-US" dirty="0" smtClean="0"/>
              <a:t>Duplicate and Missing Meta Descriptions</a:t>
            </a:r>
          </a:p>
          <a:p>
            <a:r>
              <a:rPr lang="en-US" dirty="0" smtClean="0"/>
              <a:t>Meta Descriptions Longer Than 160 Characters</a:t>
            </a:r>
          </a:p>
          <a:p>
            <a:r>
              <a:rPr lang="en-US" dirty="0" smtClean="0"/>
              <a:t>Duplicate Page Content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54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Duplicate Content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16022" b="16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4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Duplicate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dirty="0" smtClean="0"/>
              <a:t>Crawl Duplicates</a:t>
            </a:r>
          </a:p>
        </p:txBody>
      </p:sp>
      <p:pic>
        <p:nvPicPr>
          <p:cNvPr id="5" name="Picture 4" descr="Twin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937000" cy="295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419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Documents </a:t>
            </a:r>
            <a:r>
              <a:rPr lang="en-US" dirty="0"/>
              <a:t>that are being duplicated by URL variants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Typically resolved by adding robot directives.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9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Duplicate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dirty="0" smtClean="0"/>
              <a:t>Crawl Duplicates</a:t>
            </a:r>
          </a:p>
          <a:p>
            <a:r>
              <a:rPr lang="en-US" dirty="0"/>
              <a:t>Architectural Duplicates</a:t>
            </a:r>
          </a:p>
          <a:p>
            <a:endParaRPr lang="en-US" dirty="0" smtClean="0"/>
          </a:p>
        </p:txBody>
      </p:sp>
      <p:pic>
        <p:nvPicPr>
          <p:cNvPr id="5" name="Picture 4" descr="Twin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937000" cy="295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419600"/>
            <a:ext cx="3962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Documents </a:t>
            </a:r>
            <a:r>
              <a:rPr lang="en-US" dirty="0"/>
              <a:t>that are duplicated by category </a:t>
            </a:r>
            <a:r>
              <a:rPr lang="en-US" dirty="0" smtClean="0"/>
              <a:t>pathways </a:t>
            </a:r>
            <a:r>
              <a:rPr lang="en-US" dirty="0"/>
              <a:t>in the URL.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Commonly seen in blogs and </a:t>
            </a:r>
            <a:r>
              <a:rPr lang="en-US" dirty="0" err="1" smtClean="0"/>
              <a:t>eCommerce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Typically resolved by removing category paths on some URLs.</a:t>
            </a:r>
          </a:p>
        </p:txBody>
      </p:sp>
    </p:spTree>
    <p:extLst>
      <p:ext uri="{BB962C8B-B14F-4D97-AF65-F5344CB8AC3E}">
        <p14:creationId xmlns:p14="http://schemas.microsoft.com/office/powerpoint/2010/main" val="90000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Duplicate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lang="en-US" dirty="0" smtClean="0"/>
              <a:t>Crawl Duplicates</a:t>
            </a:r>
          </a:p>
          <a:p>
            <a:r>
              <a:rPr lang="en-US" dirty="0"/>
              <a:t>Architectural </a:t>
            </a:r>
            <a:r>
              <a:rPr lang="en-US" dirty="0" smtClean="0"/>
              <a:t>Duplicates</a:t>
            </a:r>
          </a:p>
          <a:p>
            <a:r>
              <a:rPr lang="en-US" dirty="0"/>
              <a:t>Off-Site </a:t>
            </a:r>
            <a:r>
              <a:rPr lang="en-US" dirty="0" smtClean="0"/>
              <a:t>Duplicates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TwinGirl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19200"/>
            <a:ext cx="3937000" cy="2952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419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Duplicate content </a:t>
            </a:r>
            <a:r>
              <a:rPr lang="en-US" dirty="0"/>
              <a:t>that appears on </a:t>
            </a:r>
            <a:r>
              <a:rPr lang="en-US" dirty="0" smtClean="0"/>
              <a:t>other domains/sub-domains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Must be resolved at the other location</a:t>
            </a:r>
          </a:p>
        </p:txBody>
      </p:sp>
    </p:spTree>
    <p:extLst>
      <p:ext uri="{BB962C8B-B14F-4D97-AF65-F5344CB8AC3E}">
        <p14:creationId xmlns:p14="http://schemas.microsoft.com/office/powerpoint/2010/main" val="104565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 Access</a:t>
            </a:r>
            <a:endParaRPr lang="en-US" dirty="0"/>
          </a:p>
        </p:txBody>
      </p:sp>
      <p:pic>
        <p:nvPicPr>
          <p:cNvPr id="4" name="Content Placeholder 3" descr="robot-friend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783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Robots Access</a:t>
            </a:r>
          </a:p>
        </p:txBody>
      </p:sp>
      <p:pic>
        <p:nvPicPr>
          <p:cNvPr id="4" name="Content Placeholder 3" descr="robots-exampl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31" b="-25031"/>
          <a:stretch>
            <a:fillRect/>
          </a:stretch>
        </p:blipFill>
        <p:spPr>
          <a:xfrm>
            <a:off x="685800" y="381000"/>
            <a:ext cx="8229600" cy="4937125"/>
          </a:xfrm>
        </p:spPr>
      </p:pic>
      <p:sp>
        <p:nvSpPr>
          <p:cNvPr id="7" name="TextBox 6"/>
          <p:cNvSpPr txBox="1"/>
          <p:nvPr/>
        </p:nvSpPr>
        <p:spPr>
          <a:xfrm>
            <a:off x="6019800" y="190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Crawl Duplicates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041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Robots Access</a:t>
            </a:r>
          </a:p>
        </p:txBody>
      </p:sp>
      <p:pic>
        <p:nvPicPr>
          <p:cNvPr id="4" name="Content Placeholder 3" descr="robots-example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031" b="-25031"/>
          <a:stretch>
            <a:fillRect/>
          </a:stretch>
        </p:blipFill>
        <p:spPr>
          <a:xfrm>
            <a:off x="685800" y="381000"/>
            <a:ext cx="8229600" cy="4937125"/>
          </a:xfrm>
        </p:spPr>
      </p:pic>
      <p:sp>
        <p:nvSpPr>
          <p:cNvPr id="5" name="TextBox 4"/>
          <p:cNvSpPr txBox="1"/>
          <p:nvPr/>
        </p:nvSpPr>
        <p:spPr>
          <a:xfrm>
            <a:off x="747354" y="5029200"/>
            <a:ext cx="764355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Disallow: *?</a:t>
            </a:r>
            <a:r>
              <a:rPr lang="en-US" sz="2800" dirty="0" err="1" smtClean="0"/>
              <a:t>rc</a:t>
            </a:r>
            <a:r>
              <a:rPr lang="en-US" sz="2800" dirty="0" smtClean="0"/>
              <a:t>=*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/>
              <a:t>&lt;link </a:t>
            </a:r>
            <a:r>
              <a:rPr lang="en-US" dirty="0" err="1"/>
              <a:t>rel</a:t>
            </a:r>
            <a:r>
              <a:rPr lang="en-US" dirty="0"/>
              <a:t>="canonical" </a:t>
            </a:r>
            <a:r>
              <a:rPr lang="en-US" dirty="0" err="1"/>
              <a:t>href</a:t>
            </a:r>
            <a:r>
              <a:rPr lang="en-US" dirty="0"/>
              <a:t>="http://</a:t>
            </a:r>
            <a:r>
              <a:rPr lang="en-US" dirty="0" err="1"/>
              <a:t>www.example.com</a:t>
            </a:r>
            <a:r>
              <a:rPr lang="en-US" dirty="0" smtClean="0"/>
              <a:t>/management-</a:t>
            </a:r>
            <a:r>
              <a:rPr lang="en-US" dirty="0" err="1" smtClean="0"/>
              <a:t>team.html</a:t>
            </a:r>
            <a:r>
              <a:rPr lang="en-US" dirty="0" smtClean="0"/>
              <a:t>"</a:t>
            </a:r>
            <a:r>
              <a:rPr lang="en-US" dirty="0"/>
              <a:t>/&gt;</a:t>
            </a:r>
          </a:p>
        </p:txBody>
      </p:sp>
    </p:spTree>
    <p:extLst>
      <p:ext uri="{BB962C8B-B14F-4D97-AF65-F5344CB8AC3E}">
        <p14:creationId xmlns:p14="http://schemas.microsoft.com/office/powerpoint/2010/main" val="1050974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SEO is search engine usability.</a:t>
            </a:r>
          </a:p>
          <a:p>
            <a:r>
              <a:rPr lang="en-US" dirty="0" smtClean="0"/>
              <a:t>Why do you need an audit?</a:t>
            </a:r>
          </a:p>
          <a:p>
            <a:r>
              <a:rPr lang="en-US" dirty="0" smtClean="0"/>
              <a:t>How nimble are your development resources?</a:t>
            </a:r>
            <a:endParaRPr lang="en-US" dirty="0"/>
          </a:p>
        </p:txBody>
      </p:sp>
      <p:pic>
        <p:nvPicPr>
          <p:cNvPr id="4" name="Picture 3" descr="homepage-keywo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222089"/>
            <a:ext cx="7924800" cy="28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sitemap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Guidelines for Sitemaps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more than 50,000 URLs and must be no larger than </a:t>
            </a:r>
            <a:r>
              <a:rPr lang="en-US" dirty="0" smtClean="0"/>
              <a:t>50MB</a:t>
            </a:r>
          </a:p>
          <a:p>
            <a:pPr lvl="1"/>
            <a:r>
              <a:rPr lang="en-US" dirty="0"/>
              <a:t>Specify all URLs using the same </a:t>
            </a:r>
            <a:r>
              <a:rPr lang="en-US" dirty="0" smtClean="0"/>
              <a:t>syntax (www vs</a:t>
            </a:r>
            <a:r>
              <a:rPr lang="en-US" dirty="0"/>
              <a:t>.</a:t>
            </a:r>
            <a:r>
              <a:rPr lang="en-US" dirty="0" smtClean="0"/>
              <a:t> non-www)</a:t>
            </a:r>
          </a:p>
          <a:p>
            <a:pPr lvl="1"/>
            <a:r>
              <a:rPr lang="en-US" dirty="0" smtClean="0"/>
              <a:t>Sitemap URLs must return a 200 Found status code</a:t>
            </a:r>
          </a:p>
          <a:p>
            <a:pPr lvl="1"/>
            <a:endParaRPr lang="en-US" dirty="0"/>
          </a:p>
        </p:txBody>
      </p:sp>
      <p:pic>
        <p:nvPicPr>
          <p:cNvPr id="4" name="Picture 3" descr="xml-warn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48000"/>
            <a:ext cx="5105400" cy="3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3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Architecture and Navigation</a:t>
            </a:r>
          </a:p>
        </p:txBody>
      </p:sp>
      <p:pic>
        <p:nvPicPr>
          <p:cNvPr id="4" name="Content Placeholder 3" descr="architectur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3" b="2750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quantum-business-intranet-portal-ia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4" b="98168" l="157" r="995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8229600" cy="24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8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Navigational Duplicates</a:t>
            </a:r>
            <a:endParaRPr lang="en-US" dirty="0"/>
          </a:p>
        </p:txBody>
      </p:sp>
      <p:pic>
        <p:nvPicPr>
          <p:cNvPr id="7" name="Content Placeholder 6" descr="vacation-ia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39" b="-102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116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Duplicates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www.travelexperience.com/disney-vacations/disney-cruise/</a:t>
            </a:r>
          </a:p>
          <a:p>
            <a:r>
              <a:rPr lang="en-US" sz="2500" dirty="0"/>
              <a:t>www.travelexperience.com</a:t>
            </a:r>
            <a:r>
              <a:rPr lang="en-US" sz="2500" dirty="0" smtClean="0"/>
              <a:t>/cruises/</a:t>
            </a:r>
            <a:r>
              <a:rPr lang="en-US" sz="2500" dirty="0"/>
              <a:t>disney-</a:t>
            </a:r>
            <a:r>
              <a:rPr lang="en-US" sz="2500" dirty="0" smtClean="0"/>
              <a:t>cruise/</a:t>
            </a:r>
          </a:p>
          <a:p>
            <a:r>
              <a:rPr lang="en-US" sz="2400" dirty="0"/>
              <a:t>www.travelexperience.com</a:t>
            </a:r>
            <a:r>
              <a:rPr lang="en-US" sz="2400" dirty="0" smtClean="0"/>
              <a:t>/luxury-getaways/</a:t>
            </a:r>
            <a:r>
              <a:rPr lang="en-US" sz="2400" dirty="0"/>
              <a:t>disney-</a:t>
            </a:r>
            <a:r>
              <a:rPr lang="en-US" sz="2400" dirty="0" smtClean="0"/>
              <a:t>cruise/</a:t>
            </a:r>
          </a:p>
          <a:p>
            <a:r>
              <a:rPr lang="en-US" sz="2400" dirty="0" err="1"/>
              <a:t>www.travelexperience.com</a:t>
            </a:r>
            <a:r>
              <a:rPr lang="en-US" sz="2400" dirty="0" smtClean="0"/>
              <a:t>/family-</a:t>
            </a:r>
            <a:r>
              <a:rPr lang="en-US" sz="2400" dirty="0"/>
              <a:t>vacations/</a:t>
            </a:r>
            <a:r>
              <a:rPr lang="en-US" sz="2400" dirty="0" err="1"/>
              <a:t>disney</a:t>
            </a:r>
            <a:r>
              <a:rPr lang="en-US" sz="2400" dirty="0"/>
              <a:t>-cruise</a:t>
            </a:r>
          </a:p>
          <a:p>
            <a:endParaRPr lang="en-US" sz="2400" dirty="0"/>
          </a:p>
          <a:p>
            <a:r>
              <a:rPr lang="en-US" sz="2400" dirty="0"/>
              <a:t>www.travelexperience.com</a:t>
            </a:r>
            <a:r>
              <a:rPr lang="en-US" sz="2400" dirty="0" smtClean="0"/>
              <a:t>/vacations</a:t>
            </a:r>
            <a:r>
              <a:rPr lang="en-US" sz="2400" dirty="0"/>
              <a:t>/disney-</a:t>
            </a:r>
            <a:r>
              <a:rPr lang="en-US" sz="2400" dirty="0" smtClean="0"/>
              <a:t>cruise</a:t>
            </a:r>
          </a:p>
          <a:p>
            <a:pPr lvl="1"/>
            <a:r>
              <a:rPr lang="en-US" sz="2100" dirty="0" err="1" smtClean="0"/>
              <a:t>www.travelexperience.com</a:t>
            </a:r>
            <a:r>
              <a:rPr lang="en-US" sz="2100" dirty="0"/>
              <a:t>/</a:t>
            </a:r>
            <a:r>
              <a:rPr lang="en-US" sz="2100" dirty="0" err="1"/>
              <a:t>disney</a:t>
            </a:r>
            <a:r>
              <a:rPr lang="en-US" sz="2100" dirty="0"/>
              <a:t>-</a:t>
            </a:r>
            <a:r>
              <a:rPr lang="en-US" sz="2100" dirty="0" smtClean="0"/>
              <a:t>vacations/</a:t>
            </a:r>
          </a:p>
          <a:p>
            <a:pPr lvl="1"/>
            <a:r>
              <a:rPr lang="en-US" sz="2100" dirty="0" smtClean="0"/>
              <a:t>www.travelexperience.com/cruises/</a:t>
            </a:r>
          </a:p>
          <a:p>
            <a:pPr lvl="1"/>
            <a:r>
              <a:rPr lang="en-US" sz="2100" dirty="0" smtClean="0"/>
              <a:t>www.travelexperience.com</a:t>
            </a:r>
            <a:r>
              <a:rPr lang="en-US" sz="2100" dirty="0"/>
              <a:t>/luxury-</a:t>
            </a:r>
            <a:r>
              <a:rPr lang="en-US" sz="2100" dirty="0" smtClean="0"/>
              <a:t>getaways/</a:t>
            </a:r>
            <a:endParaRPr lang="en-US" sz="2100" dirty="0"/>
          </a:p>
          <a:p>
            <a:pPr lvl="1"/>
            <a:r>
              <a:rPr lang="en-US" sz="2100" dirty="0" err="1" smtClean="0"/>
              <a:t>www.travelexperience.com</a:t>
            </a:r>
            <a:r>
              <a:rPr lang="en-US" sz="2100" dirty="0"/>
              <a:t>/family-vacations</a:t>
            </a:r>
            <a:r>
              <a:rPr lang="en-US" sz="2100" dirty="0" smtClean="0"/>
              <a:t>/</a:t>
            </a:r>
            <a:endParaRPr lang="en-US" sz="2500" dirty="0" smtClean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6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Microformatting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Rich Snippets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shrunk-kid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4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716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Microformatting</a:t>
            </a:r>
            <a:r>
              <a:rPr lang="en-US" dirty="0" smtClean="0"/>
              <a:t> &amp; Rich Snippets</a:t>
            </a:r>
            <a:endParaRPr lang="en-US" dirty="0"/>
          </a:p>
        </p:txBody>
      </p:sp>
      <p:pic>
        <p:nvPicPr>
          <p:cNvPr id="4" name="Picture 3" descr="tomm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4800600" cy="1863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testimaonial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5410200" cy="2719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callrail-serp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925" l="0" r="100000">
                        <a14:foregroundMark x1="51751" y1="11828" x2="51751" y2="11828"/>
                        <a14:foregroundMark x1="60117" y1="9677" x2="60117" y2="9677"/>
                        <a14:foregroundMark x1="59533" y1="17204" x2="59533" y2="17204"/>
                        <a14:foregroundMark x1="59533" y1="17204" x2="59533" y2="17204"/>
                        <a14:foregroundMark x1="59533" y1="17204" x2="59533" y2="17204"/>
                        <a14:foregroundMark x1="59533" y1="17204" x2="59533" y2="17204"/>
                        <a14:foregroundMark x1="43191" y1="7527" x2="43191" y2="7527"/>
                        <a14:foregroundMark x1="43191" y1="7527" x2="43191" y2="7527"/>
                        <a14:foregroundMark x1="12840" y1="6452" x2="12840" y2="6452"/>
                        <a14:foregroundMark x1="12840" y1="6452" x2="12840" y2="6452"/>
                        <a14:foregroundMark x1="66342" y1="13978" x2="66342" y2="13978"/>
                        <a14:foregroundMark x1="66342" y1="12903" x2="66342" y2="12903"/>
                        <a14:foregroundMark x1="71401" y1="4301" x2="71401" y2="4301"/>
                        <a14:foregroundMark x1="71401" y1="4301" x2="71401" y2="4301"/>
                        <a14:foregroundMark x1="30545" y1="5376" x2="30545" y2="5376"/>
                        <a14:foregroundMark x1="30545" y1="5376" x2="30545" y2="5376"/>
                        <a14:foregroundMark x1="34436" y1="15054" x2="34436" y2="15054"/>
                        <a14:foregroundMark x1="34436" y1="15054" x2="34436" y2="15054"/>
                        <a14:foregroundMark x1="30739" y1="15054" x2="30739" y2="15054"/>
                        <a14:foregroundMark x1="30739" y1="15054" x2="30739" y2="15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813646"/>
            <a:ext cx="6666270" cy="1206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780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Microformatting</a:t>
            </a:r>
            <a:r>
              <a:rPr lang="en-US" dirty="0" smtClean="0"/>
              <a:t> &amp; Rich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el</a:t>
            </a:r>
            <a:r>
              <a:rPr lang="en-US" dirty="0" smtClean="0"/>
              <a:t>=author</a:t>
            </a:r>
          </a:p>
          <a:p>
            <a:r>
              <a:rPr lang="en-US" dirty="0" err="1" smtClean="0"/>
              <a:t>rel</a:t>
            </a:r>
            <a:r>
              <a:rPr lang="en-US" dirty="0" smtClean="0"/>
              <a:t>=publisher</a:t>
            </a:r>
            <a:endParaRPr lang="en-US" dirty="0"/>
          </a:p>
        </p:txBody>
      </p:sp>
      <p:pic>
        <p:nvPicPr>
          <p:cNvPr id="4" name="Picture 3" descr="rel=auth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4724400" cy="503569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819400" y="2438400"/>
            <a:ext cx="1066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5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Microformatting</a:t>
            </a:r>
            <a:r>
              <a:rPr lang="en-US" dirty="0" smtClean="0"/>
              <a:t> &amp; Rich Snippets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el</a:t>
            </a:r>
            <a:r>
              <a:rPr lang="en-US" dirty="0" smtClean="0"/>
              <a:t>=author</a:t>
            </a:r>
          </a:p>
          <a:p>
            <a:r>
              <a:rPr lang="en-US" dirty="0" err="1" smtClean="0"/>
              <a:t>rel</a:t>
            </a:r>
            <a:r>
              <a:rPr lang="en-US" dirty="0" smtClean="0"/>
              <a:t>=publisher</a:t>
            </a:r>
            <a:endParaRPr lang="en-US" dirty="0"/>
          </a:p>
        </p:txBody>
      </p:sp>
      <p:pic>
        <p:nvPicPr>
          <p:cNvPr id="6" name="Picture 5" descr="publish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8153400" cy="34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2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Technical On-Page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HTML Sitemap</a:t>
            </a:r>
          </a:p>
          <a:p>
            <a:r>
              <a:rPr lang="en-US" dirty="0" smtClean="0"/>
              <a:t>Browser Compatibility</a:t>
            </a:r>
          </a:p>
          <a:p>
            <a:r>
              <a:rPr lang="en-US" dirty="0" smtClean="0"/>
              <a:t>Malware</a:t>
            </a:r>
          </a:p>
          <a:p>
            <a:r>
              <a:rPr lang="en-US" dirty="0" smtClean="0"/>
              <a:t>Black-Hat SEO</a:t>
            </a:r>
          </a:p>
          <a:p>
            <a:pPr lvl="1"/>
            <a:r>
              <a:rPr lang="en-US" dirty="0" smtClean="0"/>
              <a:t>Hidden text</a:t>
            </a:r>
          </a:p>
          <a:p>
            <a:pPr lvl="1"/>
            <a:r>
              <a:rPr lang="en-US" dirty="0" smtClean="0"/>
              <a:t>JavaScript elements</a:t>
            </a:r>
          </a:p>
          <a:p>
            <a:pPr lvl="1"/>
            <a:r>
              <a:rPr lang="en-US" dirty="0" smtClean="0"/>
              <a:t>Dynamic page generation</a:t>
            </a:r>
          </a:p>
          <a:p>
            <a:r>
              <a:rPr lang="en-US" dirty="0" smtClean="0"/>
              <a:t>Page Load Speed</a:t>
            </a:r>
          </a:p>
          <a:p>
            <a:r>
              <a:rPr lang="en-US" dirty="0" smtClean="0"/>
              <a:t>Mobile Friendliness</a:t>
            </a:r>
          </a:p>
          <a:p>
            <a:r>
              <a:rPr lang="en-US" dirty="0" smtClean="0"/>
              <a:t>Analytics &amp; Conversion Tracking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17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Brand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Content Placeholder 5" descr="russell_brand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309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Code &amp; </a:t>
            </a:r>
            <a:r>
              <a:rPr lang="en-US" dirty="0" err="1"/>
              <a:t>Crawlability</a:t>
            </a:r>
            <a:endParaRPr lang="en-US" dirty="0"/>
          </a:p>
          <a:p>
            <a:pPr lvl="1"/>
            <a:r>
              <a:rPr lang="en-US" dirty="0" smtClean="0"/>
              <a:t>Indexation</a:t>
            </a:r>
          </a:p>
          <a:p>
            <a:r>
              <a:rPr lang="en-US" dirty="0" smtClean="0"/>
              <a:t>Website Crawl</a:t>
            </a:r>
          </a:p>
          <a:p>
            <a:r>
              <a:rPr lang="en-US" dirty="0" smtClean="0"/>
              <a:t>Duplicate Content</a:t>
            </a:r>
          </a:p>
          <a:p>
            <a:pPr lvl="1"/>
            <a:r>
              <a:rPr lang="en-US" dirty="0" smtClean="0"/>
              <a:t>Robots Access</a:t>
            </a:r>
          </a:p>
          <a:p>
            <a:r>
              <a:rPr lang="en-US" dirty="0" smtClean="0"/>
              <a:t>Information Architecture</a:t>
            </a:r>
          </a:p>
          <a:p>
            <a:r>
              <a:rPr lang="en-US" dirty="0" err="1" smtClean="0"/>
              <a:t>Microformatting</a:t>
            </a:r>
            <a:r>
              <a:rPr lang="en-US" dirty="0"/>
              <a:t> </a:t>
            </a:r>
            <a:r>
              <a:rPr lang="en-US" dirty="0" smtClean="0"/>
              <a:t>&amp; Rich Snippets</a:t>
            </a:r>
          </a:p>
          <a:p>
            <a:r>
              <a:rPr lang="en-US" dirty="0" smtClean="0"/>
              <a:t>Brand</a:t>
            </a:r>
          </a:p>
          <a:p>
            <a:r>
              <a:rPr lang="en-US" dirty="0"/>
              <a:t>Keyword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Content and Copywriting</a:t>
            </a:r>
          </a:p>
          <a:p>
            <a:r>
              <a:rPr lang="en-US" dirty="0" smtClean="0"/>
              <a:t>Link analysis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universal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48" r="-5848"/>
          <a:stretch>
            <a:fillRect/>
          </a:stretch>
        </p:blipFill>
        <p:spPr>
          <a:xfrm>
            <a:off x="457200" y="1219200"/>
            <a:ext cx="8229600" cy="49371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Content Placeholder 6" descr="warner-pictures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9" r="-4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778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 descr="warner.pn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0" r="-4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792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Keyword Analysis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Content Placeholder 3" descr="keys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 b="100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129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Keyword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Google Webmaster Tools</a:t>
            </a:r>
          </a:p>
          <a:p>
            <a:pPr lvl="1"/>
            <a:r>
              <a:rPr lang="en-US" dirty="0" smtClean="0"/>
              <a:t>Traffic &gt; Search Queries</a:t>
            </a:r>
          </a:p>
          <a:p>
            <a:endParaRPr lang="en-US" dirty="0"/>
          </a:p>
        </p:txBody>
      </p:sp>
      <p:pic>
        <p:nvPicPr>
          <p:cNvPr id="5" name="Picture 4" descr="wmt-keywor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3086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11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MOZ.com</a:t>
            </a:r>
            <a:r>
              <a:rPr lang="en-US" dirty="0" smtClean="0"/>
              <a:t> Keyword Difficulty Report</a:t>
            </a:r>
          </a:p>
          <a:p>
            <a:endParaRPr lang="en-US" dirty="0"/>
          </a:p>
        </p:txBody>
      </p:sp>
      <p:pic>
        <p:nvPicPr>
          <p:cNvPr id="6" name="Picture 5" descr="difficul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31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38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Keyword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MOZ.com</a:t>
            </a:r>
            <a:r>
              <a:rPr lang="en-US" dirty="0" smtClean="0"/>
              <a:t> Keyword Difficulty Report</a:t>
            </a:r>
          </a:p>
          <a:p>
            <a:endParaRPr lang="en-US" dirty="0"/>
          </a:p>
        </p:txBody>
      </p:sp>
      <p:pic>
        <p:nvPicPr>
          <p:cNvPr id="4" name="Picture 3" descr="difficult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7086600" cy="45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6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 &amp; Copywriting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Content Placeholder 5" descr="king.jpg"/>
          <p:cNvPicPr>
            <a:picLocks noGrp="1" noChangeAspect="1"/>
          </p:cNvPicPr>
          <p:nvPr>
            <p:ph sz="quarter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" b="16383"/>
          <a:stretch/>
        </p:blipFill>
        <p:spPr/>
      </p:pic>
    </p:spTree>
    <p:extLst>
      <p:ext uri="{BB962C8B-B14F-4D97-AF65-F5344CB8AC3E}">
        <p14:creationId xmlns:p14="http://schemas.microsoft.com/office/powerpoint/2010/main" val="219251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&amp; Copywriting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Compelling and </a:t>
            </a:r>
            <a:r>
              <a:rPr lang="en-US" dirty="0"/>
              <a:t>optimized </a:t>
            </a:r>
            <a:r>
              <a:rPr lang="en-US" dirty="0" smtClean="0"/>
              <a:t>copy on every page</a:t>
            </a:r>
            <a:endParaRPr lang="en-US" dirty="0"/>
          </a:p>
          <a:p>
            <a:r>
              <a:rPr lang="en-US" dirty="0" smtClean="0"/>
              <a:t>Content containing keywords, </a:t>
            </a:r>
            <a:r>
              <a:rPr lang="en-US" dirty="0"/>
              <a:t>but not </a:t>
            </a:r>
            <a:r>
              <a:rPr lang="en-US" dirty="0" smtClean="0"/>
              <a:t>over done</a:t>
            </a:r>
            <a:endParaRPr lang="en-US" dirty="0"/>
          </a:p>
          <a:p>
            <a:r>
              <a:rPr lang="en-US" dirty="0" smtClean="0"/>
              <a:t>Unique, optimized title </a:t>
            </a:r>
            <a:r>
              <a:rPr lang="en-US" dirty="0"/>
              <a:t>tags </a:t>
            </a:r>
            <a:r>
              <a:rPr lang="en-US" dirty="0" smtClean="0"/>
              <a:t>- under </a:t>
            </a:r>
            <a:r>
              <a:rPr lang="en-US" dirty="0"/>
              <a:t>65 </a:t>
            </a:r>
            <a:r>
              <a:rPr lang="en-US" dirty="0" smtClean="0"/>
              <a:t>characters</a:t>
            </a:r>
            <a:endParaRPr lang="en-US" dirty="0"/>
          </a:p>
          <a:p>
            <a:r>
              <a:rPr lang="en-US" dirty="0" smtClean="0"/>
              <a:t>Compelling meta descriptions </a:t>
            </a:r>
            <a:r>
              <a:rPr lang="en-US" dirty="0"/>
              <a:t>under 155 </a:t>
            </a:r>
            <a:r>
              <a:rPr lang="en-US" dirty="0" smtClean="0"/>
              <a:t>characters, containing </a:t>
            </a:r>
            <a:r>
              <a:rPr lang="en-US" dirty="0"/>
              <a:t>calls to </a:t>
            </a:r>
            <a:r>
              <a:rPr lang="en-US" dirty="0" smtClean="0"/>
              <a:t>action</a:t>
            </a:r>
          </a:p>
          <a:p>
            <a:r>
              <a:rPr lang="en-US" dirty="0" smtClean="0"/>
              <a:t>Strategic internal linking</a:t>
            </a:r>
            <a:endParaRPr lang="en-US" dirty="0"/>
          </a:p>
          <a:p>
            <a:r>
              <a:rPr lang="en-US" dirty="0" smtClean="0"/>
              <a:t>Image alt </a:t>
            </a:r>
            <a:r>
              <a:rPr lang="en-US" dirty="0"/>
              <a:t>text and file names </a:t>
            </a:r>
            <a:r>
              <a:rPr lang="en-US" dirty="0" smtClean="0"/>
              <a:t>optimized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8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Link Analysis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Content Placeholder 7" descr="links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77" b="-1027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25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Search Engines Think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Academic Thesis</a:t>
            </a:r>
          </a:p>
          <a:p>
            <a:pPr lvl="1"/>
            <a:r>
              <a:rPr lang="en-US" dirty="0" smtClean="0"/>
              <a:t>Mechanics</a:t>
            </a:r>
          </a:p>
          <a:p>
            <a:pPr lvl="1"/>
            <a:r>
              <a:rPr lang="en-US" dirty="0" smtClean="0"/>
              <a:t>Topical Relevance</a:t>
            </a:r>
          </a:p>
          <a:p>
            <a:pPr lvl="1"/>
            <a:r>
              <a:rPr lang="en-US" dirty="0" smtClean="0"/>
              <a:t>References</a:t>
            </a:r>
          </a:p>
          <a:p>
            <a:pPr lvl="2"/>
            <a:r>
              <a:rPr lang="en-US" dirty="0" smtClean="0"/>
              <a:t>outbound</a:t>
            </a:r>
          </a:p>
          <a:p>
            <a:pPr lvl="2"/>
            <a:r>
              <a:rPr lang="en-US" dirty="0" smtClean="0"/>
              <a:t>inbound</a:t>
            </a:r>
          </a:p>
          <a:p>
            <a:pPr lvl="2"/>
            <a:r>
              <a:rPr lang="en-US" dirty="0" smtClean="0"/>
              <a:t>internal </a:t>
            </a:r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359402" cy="4937760"/>
          </a:xfrm>
        </p:spPr>
        <p:txBody>
          <a:bodyPr/>
          <a:lstStyle/>
          <a:p>
            <a:r>
              <a:rPr lang="en-US" dirty="0" smtClean="0"/>
              <a:t>Search Engine Optimization</a:t>
            </a:r>
          </a:p>
          <a:p>
            <a:pPr lvl="1"/>
            <a:r>
              <a:rPr lang="en-US" dirty="0" smtClean="0"/>
              <a:t>Code &amp; </a:t>
            </a:r>
            <a:r>
              <a:rPr lang="en-US" dirty="0" err="1" smtClean="0"/>
              <a:t>Crawlability</a:t>
            </a:r>
            <a:endParaRPr lang="en-US" dirty="0" smtClean="0"/>
          </a:p>
          <a:p>
            <a:pPr lvl="1"/>
            <a:r>
              <a:rPr lang="en-US" dirty="0" smtClean="0"/>
              <a:t>Content</a:t>
            </a:r>
          </a:p>
          <a:p>
            <a:pPr lvl="1"/>
            <a:r>
              <a:rPr lang="en-US" dirty="0" smtClean="0"/>
              <a:t>Links</a:t>
            </a:r>
          </a:p>
          <a:p>
            <a:pPr lvl="2"/>
            <a:r>
              <a:rPr lang="en-US" dirty="0" smtClean="0"/>
              <a:t>outbound</a:t>
            </a:r>
          </a:p>
          <a:p>
            <a:pPr lvl="2"/>
            <a:r>
              <a:rPr lang="en-US" dirty="0" smtClean="0"/>
              <a:t>Inbound</a:t>
            </a:r>
          </a:p>
          <a:p>
            <a:pPr lvl="2"/>
            <a:r>
              <a:rPr lang="en-US" dirty="0" smtClean="0"/>
              <a:t>internal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site Explorer</a:t>
            </a:r>
            <a:endParaRPr lang="en-US" dirty="0"/>
          </a:p>
        </p:txBody>
      </p:sp>
      <p:pic>
        <p:nvPicPr>
          <p:cNvPr id="4" name="Picture 3" descr="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214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Open site Explorer</a:t>
            </a:r>
            <a:endParaRPr lang="en-US" dirty="0"/>
          </a:p>
        </p:txBody>
      </p:sp>
      <p:pic>
        <p:nvPicPr>
          <p:cNvPr id="5" name="Picture 4" descr="os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062109" cy="450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0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Google Webmaster Tools</a:t>
            </a:r>
            <a:endParaRPr lang="en-US" dirty="0"/>
          </a:p>
        </p:txBody>
      </p:sp>
      <p:pic>
        <p:nvPicPr>
          <p:cNvPr id="4" name="Picture 3" descr="wmt-link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44212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86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Technical SEO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Rick </a:t>
            </a:r>
            <a:r>
              <a:rPr lang="en-US" dirty="0" smtClean="0"/>
              <a:t>Ramos</a:t>
            </a:r>
          </a:p>
          <a:p>
            <a:pPr marL="0" indent="0">
              <a:buNone/>
            </a:pPr>
            <a:r>
              <a:rPr lang="en-US" dirty="0" smtClean="0"/>
              <a:t>@</a:t>
            </a:r>
            <a:r>
              <a:rPr lang="en-US" dirty="0" err="1" smtClean="0"/>
              <a:t>Trypnotik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seOverflow</a:t>
            </a:r>
          </a:p>
          <a:p>
            <a:pPr marL="0" indent="0">
              <a:buNone/>
            </a:pPr>
            <a:r>
              <a:rPr lang="en-US" dirty="0" smtClean="0"/>
              <a:t>rick@seoverflow.com</a:t>
            </a:r>
          </a:p>
          <a:p>
            <a:pPr marL="0" indent="0">
              <a:buNone/>
            </a:pPr>
            <a:r>
              <a:rPr lang="en-US" dirty="0"/>
              <a:t>http://www.linkedin.com/in/</a:t>
            </a:r>
            <a:r>
              <a:rPr lang="en-US" dirty="0" smtClean="0"/>
              <a:t>trypnotik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ick-Ramos-seOverfl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3810000" cy="965200"/>
          </a:xfrm>
          <a:prstGeom prst="rect">
            <a:avLst/>
          </a:prstGeom>
        </p:spPr>
      </p:pic>
      <p:pic>
        <p:nvPicPr>
          <p:cNvPr id="5" name="Picture 4" descr="ramo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23114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Code &amp;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Crawlability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l="3028" r="302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4600" y="1447800"/>
            <a:ext cx="59436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healthy foundation will encourage strong organic growth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site:search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 descr="revNor-site-search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49424"/>
            <a:ext cx="6858000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site:search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 descr="revNor-site-sear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543800" cy="2078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mcafee-site-search-ww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94946"/>
            <a:ext cx="7543800" cy="206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5840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site:search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mcafee-site-search-n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14800"/>
            <a:ext cx="7558830" cy="209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cafee-site-search-ww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543800" cy="206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19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Indexation</a:t>
            </a:r>
            <a:endParaRPr lang="en-US" dirty="0">
              <a:ln/>
              <a:gradFill flip="none">
                <a:gsLst>
                  <a:gs pos="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46000">
                    <a:schemeClr val="accent6">
                      <a:tint val="70000"/>
                      <a:shade val="100000"/>
                      <a:hueMod val="100000"/>
                      <a:satMod val="195000"/>
                    </a:schemeClr>
                  </a:gs>
                  <a:gs pos="100000">
                    <a:schemeClr val="accent6">
                      <a:tint val="100000"/>
                      <a:shade val="60000"/>
                      <a:hueMod val="100000"/>
                      <a:satMod val="19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Google Webmaster Tools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6" descr="wmt-ind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077200" cy="4251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5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inPres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663390-1AD8-4488-A23F-16904AB09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0</TotalTime>
  <Words>744</Words>
  <Application>Microsoft Macintosh PowerPoint</Application>
  <PresentationFormat>On-screen Show (4:3)</PresentationFormat>
  <Paragraphs>203</Paragraphs>
  <Slides>43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TrainPres</vt:lpstr>
      <vt:lpstr>The Technical SEO Audit </vt:lpstr>
      <vt:lpstr>Introduction</vt:lpstr>
      <vt:lpstr>Agenda</vt:lpstr>
      <vt:lpstr>How Search Engines Think</vt:lpstr>
      <vt:lpstr>Code &amp; Crawlability</vt:lpstr>
      <vt:lpstr>Indexation</vt:lpstr>
      <vt:lpstr>Indexation</vt:lpstr>
      <vt:lpstr>Indexation</vt:lpstr>
      <vt:lpstr>Indexation</vt:lpstr>
      <vt:lpstr>Website Crawl</vt:lpstr>
      <vt:lpstr>Website Crawl</vt:lpstr>
      <vt:lpstr>Website Crawl</vt:lpstr>
      <vt:lpstr>Duplicate Content</vt:lpstr>
      <vt:lpstr>Types of Duplicate Content</vt:lpstr>
      <vt:lpstr>Types of Duplicate Content</vt:lpstr>
      <vt:lpstr>Types of Duplicate Content</vt:lpstr>
      <vt:lpstr>Robots Access</vt:lpstr>
      <vt:lpstr>Robots Access</vt:lpstr>
      <vt:lpstr>Robots Access</vt:lpstr>
      <vt:lpstr>XML sitemap</vt:lpstr>
      <vt:lpstr>Information Architecture and Navigation</vt:lpstr>
      <vt:lpstr>Navigational Duplicates</vt:lpstr>
      <vt:lpstr>Navigational Duplicates</vt:lpstr>
      <vt:lpstr>Microformatting &amp; Rich Snippets</vt:lpstr>
      <vt:lpstr>Microformatting &amp; Rich Snippets</vt:lpstr>
      <vt:lpstr>Microformatting &amp; Rich Snippets</vt:lpstr>
      <vt:lpstr>Microformatting &amp; Rich Snippets</vt:lpstr>
      <vt:lpstr>Additional Technical On-Page Factors</vt:lpstr>
      <vt:lpstr>Brand</vt:lpstr>
      <vt:lpstr>Brand</vt:lpstr>
      <vt:lpstr>Brand</vt:lpstr>
      <vt:lpstr>Brand</vt:lpstr>
      <vt:lpstr>Keyword Analysis</vt:lpstr>
      <vt:lpstr>Keyword Analysis</vt:lpstr>
      <vt:lpstr>Keyword Analysis</vt:lpstr>
      <vt:lpstr>Keyword Analysis</vt:lpstr>
      <vt:lpstr>Content &amp; Copywriting</vt:lpstr>
      <vt:lpstr>Content &amp; Copywriting</vt:lpstr>
      <vt:lpstr>Link Analysis</vt:lpstr>
      <vt:lpstr>Link Analysis</vt:lpstr>
      <vt:lpstr>Link Analysis</vt:lpstr>
      <vt:lpstr>Link Analysis</vt:lpstr>
      <vt:lpstr>The Technical SEO Audit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2013-06-12T02:08:03Z</dcterms:created>
  <dcterms:modified xsi:type="dcterms:W3CDTF">2013-06-19T16:10:08Z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TC101671269990</vt:lpwstr>
  </property>
</Properties>
</file>